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886" r:id="rId3"/>
    <p:sldId id="944" r:id="rId4"/>
    <p:sldId id="1227" r:id="rId6"/>
    <p:sldId id="1228" r:id="rId7"/>
    <p:sldId id="991" r:id="rId8"/>
    <p:sldId id="1009" r:id="rId9"/>
    <p:sldId id="392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1A9"/>
    <a:srgbClr val="FFFFFF"/>
    <a:srgbClr val="C00000"/>
    <a:srgbClr val="0178CE"/>
    <a:srgbClr val="034E86"/>
    <a:srgbClr val="DC0615"/>
    <a:srgbClr val="CC3534"/>
    <a:srgbClr val="CE292F"/>
    <a:srgbClr val="CE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8"/>
        <p:guide pos="3840"/>
      </p:guideLst>
    </p:cSldViewPr>
  </p:slide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年度检查报告书、脱贫攻坚活动情况表、承接政府转移职能和购买服务情况 、公职人员兼任社会团体职务情况、社会团体收费情况、业务主管单位初审意见、法人登记证书副本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/>
          <p:nvPr>
            <p:ph type="ctrTitle"/>
          </p:nvPr>
        </p:nvSpPr>
        <p:spPr>
          <a:xfrm>
            <a:off x="914400" y="1454150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 sz="3600" b="0" baseline="0">
                <a:solidFill>
                  <a:schemeClr val="tx1"/>
                </a:solidFill>
                <a:latin typeface="Arial Black" panose="020B0A04020102020204" charset="0"/>
                <a:ea typeface="宋体" panose="0201060003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副标题 2050"/>
          <p:cNvSpPr/>
          <p:nvPr>
            <p:ph type="subTitle" idx="1"/>
          </p:nvPr>
        </p:nvSpPr>
        <p:spPr>
          <a:xfrm>
            <a:off x="1828800" y="3286125"/>
            <a:ext cx="85344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marL="0" lvl="0" indent="0" algn="l">
              <a:buNone/>
              <a:defRPr>
                <a:solidFill>
                  <a:schemeClr val="tx1"/>
                </a:solidFill>
                <a:latin typeface="Arial Rounded MT Bold" charset="0"/>
                <a:ea typeface="宋体" panose="02010600030101010101" pitchFamily="2" charset="-122"/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  <a:latin typeface="Arial Rounded MT Bold" charset="0"/>
                <a:ea typeface="黑体" panose="02010609060101010101" pitchFamily="2" charset="-122"/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  <a:latin typeface="Arial Rounded MT Bold" charset="0"/>
                <a:ea typeface="黑体" panose="02010609060101010101" pitchFamily="2" charset="-122"/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  <a:latin typeface="Arial Rounded MT Bold" charset="0"/>
                <a:ea typeface="黑体" panose="02010609060101010101" pitchFamily="2" charset="-122"/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  <a:latin typeface="Arial Rounded MT Bold" charset="0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日期占位符 2051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/>
          </a:p>
        </p:txBody>
      </p:sp>
      <p:sp>
        <p:nvSpPr>
          <p:cNvPr id="2053" name="页脚占位符 2052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strike="noStrike" noProof="1"/>
          </a:p>
        </p:txBody>
      </p:sp>
      <p:sp>
        <p:nvSpPr>
          <p:cNvPr id="2054" name="灯片编号占位符 2053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7013" y="188913"/>
            <a:ext cx="2835804" cy="5937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88913"/>
            <a:ext cx="8343019" cy="5937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/>
          <p:nvPr>
            <p:ph type="title"/>
          </p:nvPr>
        </p:nvSpPr>
        <p:spPr>
          <a:xfrm>
            <a:off x="2832100" y="188913"/>
            <a:ext cx="9120717" cy="6397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/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BD3"/>
            </a:gs>
            <a:gs pos="100000">
              <a:srgbClr val="034373"/>
            </a:gs>
          </a:gsLst>
          <a:lin ang="1644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195" name="文本框 5"/>
          <p:cNvSpPr/>
          <p:nvPr/>
        </p:nvSpPr>
        <p:spPr>
          <a:xfrm>
            <a:off x="33655" y="1557020"/>
            <a:ext cx="121380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algn="ctr" eaLnBrk="0" hangingPunct="0">
              <a:lnSpc>
                <a:spcPct val="100000"/>
              </a:lnSpc>
              <a:spcBef>
                <a:spcPts val="1000"/>
              </a:spcBef>
            </a:pPr>
            <a:r>
              <a:rPr lang="zh-CN" sz="7200" b="1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社会组织年检操作流程</a:t>
            </a:r>
            <a:r>
              <a:rPr lang="en-US" altLang="zh-CN" sz="7200" b="1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7200" b="1" dirty="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196" name="文本框 159"/>
          <p:cNvSpPr/>
          <p:nvPr/>
        </p:nvSpPr>
        <p:spPr>
          <a:xfrm>
            <a:off x="3763963" y="5291773"/>
            <a:ext cx="44021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ctr"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滁州市民政局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197" name="文本框 159"/>
          <p:cNvSpPr/>
          <p:nvPr/>
        </p:nvSpPr>
        <p:spPr>
          <a:xfrm>
            <a:off x="4025900" y="5868035"/>
            <a:ext cx="387032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ctr">
              <a:spcBef>
                <a:spcPts val="1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24"/>
          <p:cNvSpPr/>
          <p:nvPr/>
        </p:nvSpPr>
        <p:spPr>
          <a:xfrm>
            <a:off x="518160" y="1722755"/>
            <a:ext cx="1045845" cy="10033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9525">
            <a:noFill/>
          </a:ln>
        </p:spPr>
        <p:txBody>
          <a:bodyPr wrap="none" lIns="90170" tIns="46990" rIns="90170" bIns="46990" anchor="ctr" anchorCtr="0"/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网上填报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预审材料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36" name="Freeform 862"/>
          <p:cNvSpPr>
            <a:spLocks noEditPoints="1"/>
          </p:cNvSpPr>
          <p:nvPr/>
        </p:nvSpPr>
        <p:spPr>
          <a:xfrm>
            <a:off x="5015865" y="7931150"/>
            <a:ext cx="381000" cy="39814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9" h="160">
                <a:moveTo>
                  <a:pt x="79" y="55"/>
                </a:move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1" y="84"/>
                </a:cubicBezTo>
                <a:cubicBezTo>
                  <a:pt x="82" y="84"/>
                  <a:pt x="84" y="82"/>
                  <a:pt x="84" y="81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8" y="53"/>
                  <a:pt x="88" y="49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1"/>
                  <a:pt x="77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9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51"/>
                  <a:pt x="81" y="54"/>
                  <a:pt x="79" y="55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8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  <a:moveTo>
                  <a:pt x="149" y="112"/>
                </a:moveTo>
                <a:cubicBezTo>
                  <a:pt x="149" y="103"/>
                  <a:pt x="146" y="95"/>
                  <a:pt x="140" y="89"/>
                </a:cubicBezTo>
                <a:cubicBezTo>
                  <a:pt x="134" y="82"/>
                  <a:pt x="125" y="79"/>
                  <a:pt x="117" y="79"/>
                </a:cubicBezTo>
                <a:cubicBezTo>
                  <a:pt x="108" y="79"/>
                  <a:pt x="100" y="82"/>
                  <a:pt x="94" y="89"/>
                </a:cubicBezTo>
                <a:cubicBezTo>
                  <a:pt x="82" y="100"/>
                  <a:pt x="81" y="119"/>
                  <a:pt x="91" y="132"/>
                </a:cubicBezTo>
                <a:cubicBezTo>
                  <a:pt x="90" y="134"/>
                  <a:pt x="88" y="136"/>
                  <a:pt x="87" y="136"/>
                </a:cubicBezTo>
                <a:cubicBezTo>
                  <a:pt x="85" y="137"/>
                  <a:pt x="84" y="139"/>
                  <a:pt x="85" y="141"/>
                </a:cubicBezTo>
                <a:cubicBezTo>
                  <a:pt x="85" y="142"/>
                  <a:pt x="86" y="144"/>
                  <a:pt x="88" y="144"/>
                </a:cubicBezTo>
                <a:cubicBezTo>
                  <a:pt x="89" y="144"/>
                  <a:pt x="90" y="144"/>
                  <a:pt x="90" y="144"/>
                </a:cubicBezTo>
                <a:cubicBezTo>
                  <a:pt x="94" y="144"/>
                  <a:pt x="98" y="143"/>
                  <a:pt x="102" y="141"/>
                </a:cubicBezTo>
                <a:cubicBezTo>
                  <a:pt x="106" y="143"/>
                  <a:pt x="112" y="144"/>
                  <a:pt x="117" y="144"/>
                </a:cubicBezTo>
                <a:cubicBezTo>
                  <a:pt x="125" y="144"/>
                  <a:pt x="134" y="141"/>
                  <a:pt x="140" y="135"/>
                </a:cubicBezTo>
                <a:cubicBezTo>
                  <a:pt x="146" y="129"/>
                  <a:pt x="149" y="120"/>
                  <a:pt x="149" y="112"/>
                </a:cubicBezTo>
                <a:close/>
                <a:moveTo>
                  <a:pt x="117" y="138"/>
                </a:moveTo>
                <a:cubicBezTo>
                  <a:pt x="112" y="138"/>
                  <a:pt x="107" y="137"/>
                  <a:pt x="103" y="135"/>
                </a:cubicBezTo>
                <a:cubicBezTo>
                  <a:pt x="103" y="135"/>
                  <a:pt x="102" y="134"/>
                  <a:pt x="102" y="134"/>
                </a:cubicBezTo>
                <a:cubicBezTo>
                  <a:pt x="101" y="134"/>
                  <a:pt x="100" y="135"/>
                  <a:pt x="100" y="135"/>
                </a:cubicBezTo>
                <a:cubicBezTo>
                  <a:pt x="98" y="137"/>
                  <a:pt x="96" y="137"/>
                  <a:pt x="94" y="138"/>
                </a:cubicBezTo>
                <a:cubicBezTo>
                  <a:pt x="95" y="136"/>
                  <a:pt x="96" y="135"/>
                  <a:pt x="97" y="133"/>
                </a:cubicBezTo>
                <a:cubicBezTo>
                  <a:pt x="98" y="132"/>
                  <a:pt x="97" y="130"/>
                  <a:pt x="97" y="129"/>
                </a:cubicBezTo>
                <a:cubicBezTo>
                  <a:pt x="87" y="119"/>
                  <a:pt x="88" y="103"/>
                  <a:pt x="98" y="93"/>
                </a:cubicBezTo>
                <a:cubicBezTo>
                  <a:pt x="103" y="88"/>
                  <a:pt x="110" y="85"/>
                  <a:pt x="117" y="85"/>
                </a:cubicBezTo>
                <a:cubicBezTo>
                  <a:pt x="124" y="85"/>
                  <a:pt x="131" y="88"/>
                  <a:pt x="136" y="93"/>
                </a:cubicBezTo>
                <a:cubicBezTo>
                  <a:pt x="141" y="98"/>
                  <a:pt x="144" y="105"/>
                  <a:pt x="144" y="112"/>
                </a:cubicBezTo>
                <a:cubicBezTo>
                  <a:pt x="144" y="119"/>
                  <a:pt x="141" y="126"/>
                  <a:pt x="136" y="131"/>
                </a:cubicBezTo>
                <a:cubicBezTo>
                  <a:pt x="131" y="136"/>
                  <a:pt x="124" y="138"/>
                  <a:pt x="117" y="138"/>
                </a:cubicBezTo>
                <a:close/>
                <a:moveTo>
                  <a:pt x="117" y="109"/>
                </a:moveTo>
                <a:cubicBezTo>
                  <a:pt x="116" y="109"/>
                  <a:pt x="115" y="109"/>
                  <a:pt x="115" y="110"/>
                </a:cubicBezTo>
                <a:cubicBezTo>
                  <a:pt x="114" y="110"/>
                  <a:pt x="114" y="111"/>
                  <a:pt x="114" y="112"/>
                </a:cubicBezTo>
                <a:cubicBezTo>
                  <a:pt x="114" y="112"/>
                  <a:pt x="114" y="113"/>
                  <a:pt x="115" y="114"/>
                </a:cubicBezTo>
                <a:cubicBezTo>
                  <a:pt x="115" y="114"/>
                  <a:pt x="116" y="115"/>
                  <a:pt x="117" y="115"/>
                </a:cubicBezTo>
                <a:cubicBezTo>
                  <a:pt x="117" y="115"/>
                  <a:pt x="118" y="114"/>
                  <a:pt x="119" y="114"/>
                </a:cubicBezTo>
                <a:cubicBezTo>
                  <a:pt x="119" y="113"/>
                  <a:pt x="120" y="112"/>
                  <a:pt x="120" y="112"/>
                </a:cubicBezTo>
                <a:cubicBezTo>
                  <a:pt x="120" y="111"/>
                  <a:pt x="119" y="110"/>
                  <a:pt x="119" y="110"/>
                </a:cubicBezTo>
                <a:cubicBezTo>
                  <a:pt x="118" y="109"/>
                  <a:pt x="117" y="109"/>
                  <a:pt x="117" y="109"/>
                </a:cubicBezTo>
                <a:close/>
                <a:moveTo>
                  <a:pt x="128" y="109"/>
                </a:moveTo>
                <a:cubicBezTo>
                  <a:pt x="127" y="109"/>
                  <a:pt x="126" y="109"/>
                  <a:pt x="126" y="110"/>
                </a:cubicBezTo>
                <a:cubicBezTo>
                  <a:pt x="125" y="110"/>
                  <a:pt x="125" y="111"/>
                  <a:pt x="125" y="112"/>
                </a:cubicBezTo>
                <a:cubicBezTo>
                  <a:pt x="125" y="112"/>
                  <a:pt x="125" y="113"/>
                  <a:pt x="126" y="114"/>
                </a:cubicBezTo>
                <a:cubicBezTo>
                  <a:pt x="126" y="114"/>
                  <a:pt x="127" y="115"/>
                  <a:pt x="128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3"/>
                  <a:pt x="131" y="112"/>
                  <a:pt x="131" y="112"/>
                </a:cubicBezTo>
                <a:cubicBezTo>
                  <a:pt x="131" y="111"/>
                  <a:pt x="130" y="110"/>
                  <a:pt x="130" y="110"/>
                </a:cubicBezTo>
                <a:cubicBezTo>
                  <a:pt x="129" y="109"/>
                  <a:pt x="129" y="109"/>
                  <a:pt x="128" y="109"/>
                </a:cubicBezTo>
                <a:close/>
                <a:moveTo>
                  <a:pt x="106" y="109"/>
                </a:moveTo>
                <a:cubicBezTo>
                  <a:pt x="105" y="109"/>
                  <a:pt x="104" y="109"/>
                  <a:pt x="104" y="110"/>
                </a:cubicBezTo>
                <a:cubicBezTo>
                  <a:pt x="103" y="110"/>
                  <a:pt x="103" y="111"/>
                  <a:pt x="103" y="112"/>
                </a:cubicBezTo>
                <a:cubicBezTo>
                  <a:pt x="103" y="112"/>
                  <a:pt x="103" y="113"/>
                  <a:pt x="104" y="114"/>
                </a:cubicBezTo>
                <a:cubicBezTo>
                  <a:pt x="104" y="114"/>
                  <a:pt x="105" y="115"/>
                  <a:pt x="106" y="115"/>
                </a:cubicBezTo>
                <a:cubicBezTo>
                  <a:pt x="106" y="115"/>
                  <a:pt x="107" y="114"/>
                  <a:pt x="108" y="114"/>
                </a:cubicBezTo>
                <a:cubicBezTo>
                  <a:pt x="108" y="113"/>
                  <a:pt x="109" y="112"/>
                  <a:pt x="109" y="112"/>
                </a:cubicBezTo>
                <a:cubicBezTo>
                  <a:pt x="109" y="111"/>
                  <a:pt x="108" y="110"/>
                  <a:pt x="108" y="110"/>
                </a:cubicBezTo>
                <a:cubicBezTo>
                  <a:pt x="107" y="109"/>
                  <a:pt x="106" y="109"/>
                  <a:pt x="106" y="10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70" name="矩形 23"/>
          <p:cNvSpPr/>
          <p:nvPr/>
        </p:nvSpPr>
        <p:spPr>
          <a:xfrm>
            <a:off x="1133475" y="91376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75" name="Freeform 61"/>
          <p:cNvSpPr>
            <a:spLocks noEditPoints="1"/>
          </p:cNvSpPr>
          <p:nvPr/>
        </p:nvSpPr>
        <p:spPr>
          <a:xfrm>
            <a:off x="937895" y="371856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3960" y="4088130"/>
            <a:ext cx="352425" cy="58356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5" name="椭圆 33"/>
          <p:cNvSpPr/>
          <p:nvPr/>
        </p:nvSpPr>
        <p:spPr>
          <a:xfrm>
            <a:off x="839470" y="1812290"/>
            <a:ext cx="431800" cy="396875"/>
          </a:xfrm>
          <a:custGeom>
            <a:avLst/>
            <a:gdLst/>
            <a:ahLst/>
            <a:cxnLst>
              <a:cxn ang="0">
                <a:pos x="213321" y="458481"/>
              </a:cxn>
              <a:cxn ang="0">
                <a:pos x="307031" y="314383"/>
              </a:cxn>
              <a:cxn ang="0">
                <a:pos x="288808" y="307897"/>
              </a:cxn>
              <a:cxn ang="0">
                <a:pos x="392928" y="418192"/>
              </a:cxn>
              <a:cxn ang="0">
                <a:pos x="471018" y="296511"/>
              </a:cxn>
              <a:cxn ang="0">
                <a:pos x="460606" y="151339"/>
              </a:cxn>
              <a:cxn ang="0">
                <a:pos x="552135" y="261125"/>
              </a:cxn>
              <a:cxn ang="0">
                <a:pos x="515088" y="239598"/>
              </a:cxn>
              <a:cxn ang="0">
                <a:pos x="482399" y="392439"/>
              </a:cxn>
              <a:cxn ang="0">
                <a:pos x="482399" y="293416"/>
              </a:cxn>
              <a:cxn ang="0">
                <a:pos x="379913" y="135683"/>
              </a:cxn>
              <a:cxn ang="0">
                <a:pos x="447947" y="146477"/>
              </a:cxn>
              <a:cxn ang="0">
                <a:pos x="458922" y="273846"/>
              </a:cxn>
              <a:cxn ang="0">
                <a:pos x="426001" y="435753"/>
              </a:cxn>
              <a:cxn ang="0">
                <a:pos x="423807" y="263051"/>
              </a:cxn>
              <a:cxn ang="0">
                <a:pos x="351728" y="127856"/>
              </a:cxn>
              <a:cxn ang="0">
                <a:pos x="403429" y="289243"/>
              </a:cxn>
              <a:cxn ang="0">
                <a:pos x="366808" y="437719"/>
              </a:cxn>
              <a:cxn ang="0">
                <a:pos x="325878" y="310761"/>
              </a:cxn>
              <a:cxn ang="0">
                <a:pos x="338804" y="293548"/>
              </a:cxn>
              <a:cxn ang="0">
                <a:pos x="291411" y="127856"/>
              </a:cxn>
              <a:cxn ang="0">
                <a:pos x="276647" y="133059"/>
              </a:cxn>
              <a:cxn ang="0">
                <a:pos x="289448" y="285087"/>
              </a:cxn>
              <a:cxn ang="0">
                <a:pos x="251043" y="482720"/>
              </a:cxn>
              <a:cxn ang="0">
                <a:pos x="219039" y="322006"/>
              </a:cxn>
              <a:cxn ang="0">
                <a:pos x="197703" y="120028"/>
              </a:cxn>
              <a:cxn ang="0">
                <a:pos x="160840" y="109591"/>
              </a:cxn>
              <a:cxn ang="0">
                <a:pos x="221904" y="304862"/>
              </a:cxn>
              <a:cxn ang="0">
                <a:pos x="178288" y="484948"/>
              </a:cxn>
              <a:cxn ang="0">
                <a:pos x="128127" y="333069"/>
              </a:cxn>
              <a:cxn ang="0">
                <a:pos x="82328" y="508813"/>
              </a:cxn>
              <a:cxn ang="0">
                <a:pos x="40890" y="291844"/>
              </a:cxn>
              <a:cxn ang="0">
                <a:pos x="53977" y="122607"/>
              </a:cxn>
              <a:cxn ang="0">
                <a:pos x="507460" y="112201"/>
              </a:cxn>
              <a:cxn ang="0">
                <a:pos x="444554" y="112201"/>
              </a:cxn>
              <a:cxn ang="0">
                <a:pos x="400975" y="54796"/>
              </a:cxn>
              <a:cxn ang="0">
                <a:pos x="366898" y="104523"/>
              </a:cxn>
              <a:cxn ang="0">
                <a:pos x="400975" y="54796"/>
              </a:cxn>
              <a:cxn ang="0">
                <a:pos x="316140" y="120029"/>
              </a:cxn>
              <a:cxn ang="0">
                <a:pos x="280039" y="62556"/>
              </a:cxn>
              <a:cxn ang="0">
                <a:pos x="262779" y="64150"/>
              </a:cxn>
              <a:cxn ang="0">
                <a:pos x="183128" y="49004"/>
              </a:cxn>
              <a:cxn ang="0">
                <a:pos x="119384" y="0"/>
              </a:cxn>
              <a:cxn ang="0">
                <a:pos x="70157" y="49577"/>
              </a:cxn>
            </a:cxnLst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lnTo>
                  <a:pt x="117399" y="192088"/>
                </a:ln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lnTo>
                  <a:pt x="231699" y="180975"/>
                </a:ln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lnTo>
                  <a:pt x="277737" y="177800"/>
                </a:ln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770" y="332740"/>
            <a:ext cx="2483485" cy="4540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76095" y="1492885"/>
            <a:ext cx="4898390" cy="1140314"/>
            <a:chOff x="3923" y="1430"/>
            <a:chExt cx="6854" cy="4201"/>
          </a:xfrm>
        </p:grpSpPr>
        <p:sp>
          <p:nvSpPr>
            <p:cNvPr id="4" name="Text Box 21"/>
            <p:cNvSpPr txBox="1"/>
            <p:nvPr/>
          </p:nvSpPr>
          <p:spPr>
            <a:xfrm>
              <a:off x="3923" y="1666"/>
              <a:ext cx="6374" cy="3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登陆安徽省社会组织管理信息系统填报年检材料并上报；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民政部门对年检材料预审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</a:pPr>
              <a:endPara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圆角矩形 1"/>
            <p:cNvSpPr/>
            <p:nvPr/>
          </p:nvSpPr>
          <p:spPr>
            <a:xfrm>
              <a:off x="3923" y="1430"/>
              <a:ext cx="6854" cy="3401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pic>
        <p:nvPicPr>
          <p:cNvPr id="12" name="图片 4" descr="ZABWJEGS{{[EW9~~4HAS_~L"/>
          <p:cNvPicPr/>
          <p:nvPr/>
        </p:nvPicPr>
        <p:blipFill>
          <a:blip r:embed="rId3"/>
          <a:srcRect l="28967" t="27485" r="10991" b="15356"/>
          <a:stretch>
            <a:fillRect/>
          </a:stretch>
        </p:blipFill>
        <p:spPr>
          <a:xfrm>
            <a:off x="6806565" y="1125220"/>
            <a:ext cx="5040000" cy="792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5" name="图片 54"/>
          <p:cNvPicPr/>
          <p:nvPr/>
        </p:nvPicPr>
        <p:blipFill>
          <a:blip r:embed="rId4"/>
          <a:srcRect l="11510" t="45634" r="27432" b="23963"/>
          <a:stretch>
            <a:fillRect/>
          </a:stretch>
        </p:blipFill>
        <p:spPr>
          <a:xfrm>
            <a:off x="6821805" y="2941475"/>
            <a:ext cx="5040000" cy="7918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821805" y="3847620"/>
            <a:ext cx="5040000" cy="7918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816090" y="5659910"/>
            <a:ext cx="5040000" cy="7918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图片 15"/>
          <p:cNvPicPr/>
          <p:nvPr/>
        </p:nvPicPr>
        <p:blipFill>
          <a:blip r:embed="rId7"/>
          <a:srcRect l="4612" t="20190" b="17962"/>
          <a:stretch>
            <a:fillRect/>
          </a:stretch>
        </p:blipFill>
        <p:spPr>
          <a:xfrm>
            <a:off x="6821805" y="4753765"/>
            <a:ext cx="5040000" cy="7918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6821805" y="2035330"/>
            <a:ext cx="5040000" cy="7918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图片 18"/>
          <p:cNvPicPr/>
          <p:nvPr/>
        </p:nvPicPr>
        <p:blipFill>
          <a:blip r:embed="rId9"/>
          <a:stretch>
            <a:fillRect/>
          </a:stretch>
        </p:blipFill>
        <p:spPr>
          <a:xfrm>
            <a:off x="1708150" y="4078605"/>
            <a:ext cx="5040000" cy="72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1" name="Text Box 21"/>
          <p:cNvSpPr txBox="1"/>
          <p:nvPr/>
        </p:nvSpPr>
        <p:spPr>
          <a:xfrm>
            <a:off x="1776095" y="2394585"/>
            <a:ext cx="37890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预审通过：选择</a:t>
            </a:r>
            <a:r>
              <a: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“</a:t>
            </a: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一键打印</a:t>
            </a:r>
            <a:r>
              <a: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”</a:t>
            </a: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10"/>
          <a:stretch>
            <a:fillRect/>
          </a:stretch>
        </p:blipFill>
        <p:spPr>
          <a:xfrm>
            <a:off x="1703705" y="2737485"/>
            <a:ext cx="5040000" cy="72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4" name="Text Box 21"/>
          <p:cNvSpPr txBox="1"/>
          <p:nvPr/>
        </p:nvSpPr>
        <p:spPr>
          <a:xfrm>
            <a:off x="1776095" y="3488690"/>
            <a:ext cx="49034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预审不通过：退回补正</a:t>
            </a: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（可在上次填报的基础上重新编辑）</a:t>
            </a:r>
            <a:endParaRPr lang="zh-CN" altLang="en-US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5" name="图片 24"/>
          <p:cNvPicPr/>
          <p:nvPr/>
        </p:nvPicPr>
        <p:blipFill>
          <a:blip r:embed="rId11"/>
          <a:stretch>
            <a:fillRect/>
          </a:stretch>
        </p:blipFill>
        <p:spPr>
          <a:xfrm>
            <a:off x="1705610" y="4959985"/>
            <a:ext cx="5039995" cy="14687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24"/>
          <p:cNvSpPr/>
          <p:nvPr/>
        </p:nvSpPr>
        <p:spPr>
          <a:xfrm>
            <a:off x="518160" y="1722755"/>
            <a:ext cx="1045845" cy="10033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9525">
            <a:noFill/>
          </a:ln>
        </p:spPr>
        <p:txBody>
          <a:bodyPr wrap="none" lIns="90170" tIns="46990" rIns="90170" bIns="46990" anchor="ctr" anchorCtr="0"/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网上填报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初审材料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36" name="Freeform 862"/>
          <p:cNvSpPr>
            <a:spLocks noEditPoints="1"/>
          </p:cNvSpPr>
          <p:nvPr/>
        </p:nvSpPr>
        <p:spPr>
          <a:xfrm>
            <a:off x="5015865" y="7931150"/>
            <a:ext cx="381000" cy="39814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9" h="160">
                <a:moveTo>
                  <a:pt x="79" y="55"/>
                </a:move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1" y="84"/>
                </a:cubicBezTo>
                <a:cubicBezTo>
                  <a:pt x="82" y="84"/>
                  <a:pt x="84" y="82"/>
                  <a:pt x="84" y="81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8" y="53"/>
                  <a:pt x="88" y="49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1"/>
                  <a:pt x="77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9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51"/>
                  <a:pt x="81" y="54"/>
                  <a:pt x="79" y="55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8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  <a:moveTo>
                  <a:pt x="149" y="112"/>
                </a:moveTo>
                <a:cubicBezTo>
                  <a:pt x="149" y="103"/>
                  <a:pt x="146" y="95"/>
                  <a:pt x="140" y="89"/>
                </a:cubicBezTo>
                <a:cubicBezTo>
                  <a:pt x="134" y="82"/>
                  <a:pt x="125" y="79"/>
                  <a:pt x="117" y="79"/>
                </a:cubicBezTo>
                <a:cubicBezTo>
                  <a:pt x="108" y="79"/>
                  <a:pt x="100" y="82"/>
                  <a:pt x="94" y="89"/>
                </a:cubicBezTo>
                <a:cubicBezTo>
                  <a:pt x="82" y="100"/>
                  <a:pt x="81" y="119"/>
                  <a:pt x="91" y="132"/>
                </a:cubicBezTo>
                <a:cubicBezTo>
                  <a:pt x="90" y="134"/>
                  <a:pt x="88" y="136"/>
                  <a:pt x="87" y="136"/>
                </a:cubicBezTo>
                <a:cubicBezTo>
                  <a:pt x="85" y="137"/>
                  <a:pt x="84" y="139"/>
                  <a:pt x="85" y="141"/>
                </a:cubicBezTo>
                <a:cubicBezTo>
                  <a:pt x="85" y="142"/>
                  <a:pt x="86" y="144"/>
                  <a:pt x="88" y="144"/>
                </a:cubicBezTo>
                <a:cubicBezTo>
                  <a:pt x="89" y="144"/>
                  <a:pt x="90" y="144"/>
                  <a:pt x="90" y="144"/>
                </a:cubicBezTo>
                <a:cubicBezTo>
                  <a:pt x="94" y="144"/>
                  <a:pt x="98" y="143"/>
                  <a:pt x="102" y="141"/>
                </a:cubicBezTo>
                <a:cubicBezTo>
                  <a:pt x="106" y="143"/>
                  <a:pt x="112" y="144"/>
                  <a:pt x="117" y="144"/>
                </a:cubicBezTo>
                <a:cubicBezTo>
                  <a:pt x="125" y="144"/>
                  <a:pt x="134" y="141"/>
                  <a:pt x="140" y="135"/>
                </a:cubicBezTo>
                <a:cubicBezTo>
                  <a:pt x="146" y="129"/>
                  <a:pt x="149" y="120"/>
                  <a:pt x="149" y="112"/>
                </a:cubicBezTo>
                <a:close/>
                <a:moveTo>
                  <a:pt x="117" y="138"/>
                </a:moveTo>
                <a:cubicBezTo>
                  <a:pt x="112" y="138"/>
                  <a:pt x="107" y="137"/>
                  <a:pt x="103" y="135"/>
                </a:cubicBezTo>
                <a:cubicBezTo>
                  <a:pt x="103" y="135"/>
                  <a:pt x="102" y="134"/>
                  <a:pt x="102" y="134"/>
                </a:cubicBezTo>
                <a:cubicBezTo>
                  <a:pt x="101" y="134"/>
                  <a:pt x="100" y="135"/>
                  <a:pt x="100" y="135"/>
                </a:cubicBezTo>
                <a:cubicBezTo>
                  <a:pt x="98" y="137"/>
                  <a:pt x="96" y="137"/>
                  <a:pt x="94" y="138"/>
                </a:cubicBezTo>
                <a:cubicBezTo>
                  <a:pt x="95" y="136"/>
                  <a:pt x="96" y="135"/>
                  <a:pt x="97" y="133"/>
                </a:cubicBezTo>
                <a:cubicBezTo>
                  <a:pt x="98" y="132"/>
                  <a:pt x="97" y="130"/>
                  <a:pt x="97" y="129"/>
                </a:cubicBezTo>
                <a:cubicBezTo>
                  <a:pt x="87" y="119"/>
                  <a:pt x="88" y="103"/>
                  <a:pt x="98" y="93"/>
                </a:cubicBezTo>
                <a:cubicBezTo>
                  <a:pt x="103" y="88"/>
                  <a:pt x="110" y="85"/>
                  <a:pt x="117" y="85"/>
                </a:cubicBezTo>
                <a:cubicBezTo>
                  <a:pt x="124" y="85"/>
                  <a:pt x="131" y="88"/>
                  <a:pt x="136" y="93"/>
                </a:cubicBezTo>
                <a:cubicBezTo>
                  <a:pt x="141" y="98"/>
                  <a:pt x="144" y="105"/>
                  <a:pt x="144" y="112"/>
                </a:cubicBezTo>
                <a:cubicBezTo>
                  <a:pt x="144" y="119"/>
                  <a:pt x="141" y="126"/>
                  <a:pt x="136" y="131"/>
                </a:cubicBezTo>
                <a:cubicBezTo>
                  <a:pt x="131" y="136"/>
                  <a:pt x="124" y="138"/>
                  <a:pt x="117" y="138"/>
                </a:cubicBezTo>
                <a:close/>
                <a:moveTo>
                  <a:pt x="117" y="109"/>
                </a:moveTo>
                <a:cubicBezTo>
                  <a:pt x="116" y="109"/>
                  <a:pt x="115" y="109"/>
                  <a:pt x="115" y="110"/>
                </a:cubicBezTo>
                <a:cubicBezTo>
                  <a:pt x="114" y="110"/>
                  <a:pt x="114" y="111"/>
                  <a:pt x="114" y="112"/>
                </a:cubicBezTo>
                <a:cubicBezTo>
                  <a:pt x="114" y="112"/>
                  <a:pt x="114" y="113"/>
                  <a:pt x="115" y="114"/>
                </a:cubicBezTo>
                <a:cubicBezTo>
                  <a:pt x="115" y="114"/>
                  <a:pt x="116" y="115"/>
                  <a:pt x="117" y="115"/>
                </a:cubicBezTo>
                <a:cubicBezTo>
                  <a:pt x="117" y="115"/>
                  <a:pt x="118" y="114"/>
                  <a:pt x="119" y="114"/>
                </a:cubicBezTo>
                <a:cubicBezTo>
                  <a:pt x="119" y="113"/>
                  <a:pt x="120" y="112"/>
                  <a:pt x="120" y="112"/>
                </a:cubicBezTo>
                <a:cubicBezTo>
                  <a:pt x="120" y="111"/>
                  <a:pt x="119" y="110"/>
                  <a:pt x="119" y="110"/>
                </a:cubicBezTo>
                <a:cubicBezTo>
                  <a:pt x="118" y="109"/>
                  <a:pt x="117" y="109"/>
                  <a:pt x="117" y="109"/>
                </a:cubicBezTo>
                <a:close/>
                <a:moveTo>
                  <a:pt x="128" y="109"/>
                </a:moveTo>
                <a:cubicBezTo>
                  <a:pt x="127" y="109"/>
                  <a:pt x="126" y="109"/>
                  <a:pt x="126" y="110"/>
                </a:cubicBezTo>
                <a:cubicBezTo>
                  <a:pt x="125" y="110"/>
                  <a:pt x="125" y="111"/>
                  <a:pt x="125" y="112"/>
                </a:cubicBezTo>
                <a:cubicBezTo>
                  <a:pt x="125" y="112"/>
                  <a:pt x="125" y="113"/>
                  <a:pt x="126" y="114"/>
                </a:cubicBezTo>
                <a:cubicBezTo>
                  <a:pt x="126" y="114"/>
                  <a:pt x="127" y="115"/>
                  <a:pt x="128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3"/>
                  <a:pt x="131" y="112"/>
                  <a:pt x="131" y="112"/>
                </a:cubicBezTo>
                <a:cubicBezTo>
                  <a:pt x="131" y="111"/>
                  <a:pt x="130" y="110"/>
                  <a:pt x="130" y="110"/>
                </a:cubicBezTo>
                <a:cubicBezTo>
                  <a:pt x="129" y="109"/>
                  <a:pt x="129" y="109"/>
                  <a:pt x="128" y="109"/>
                </a:cubicBezTo>
                <a:close/>
                <a:moveTo>
                  <a:pt x="106" y="109"/>
                </a:moveTo>
                <a:cubicBezTo>
                  <a:pt x="105" y="109"/>
                  <a:pt x="104" y="109"/>
                  <a:pt x="104" y="110"/>
                </a:cubicBezTo>
                <a:cubicBezTo>
                  <a:pt x="103" y="110"/>
                  <a:pt x="103" y="111"/>
                  <a:pt x="103" y="112"/>
                </a:cubicBezTo>
                <a:cubicBezTo>
                  <a:pt x="103" y="112"/>
                  <a:pt x="103" y="113"/>
                  <a:pt x="104" y="114"/>
                </a:cubicBezTo>
                <a:cubicBezTo>
                  <a:pt x="104" y="114"/>
                  <a:pt x="105" y="115"/>
                  <a:pt x="106" y="115"/>
                </a:cubicBezTo>
                <a:cubicBezTo>
                  <a:pt x="106" y="115"/>
                  <a:pt x="107" y="114"/>
                  <a:pt x="108" y="114"/>
                </a:cubicBezTo>
                <a:cubicBezTo>
                  <a:pt x="108" y="113"/>
                  <a:pt x="109" y="112"/>
                  <a:pt x="109" y="112"/>
                </a:cubicBezTo>
                <a:cubicBezTo>
                  <a:pt x="109" y="111"/>
                  <a:pt x="108" y="110"/>
                  <a:pt x="108" y="110"/>
                </a:cubicBezTo>
                <a:cubicBezTo>
                  <a:pt x="107" y="109"/>
                  <a:pt x="106" y="109"/>
                  <a:pt x="106" y="10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70" name="矩形 23"/>
          <p:cNvSpPr/>
          <p:nvPr/>
        </p:nvSpPr>
        <p:spPr>
          <a:xfrm>
            <a:off x="1133475" y="91376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75" name="Freeform 61"/>
          <p:cNvSpPr>
            <a:spLocks noEditPoints="1"/>
          </p:cNvSpPr>
          <p:nvPr/>
        </p:nvSpPr>
        <p:spPr>
          <a:xfrm>
            <a:off x="937895" y="371856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3960" y="4590415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5" name="椭圆 33"/>
          <p:cNvSpPr/>
          <p:nvPr/>
        </p:nvSpPr>
        <p:spPr>
          <a:xfrm>
            <a:off x="839470" y="1812290"/>
            <a:ext cx="431800" cy="396875"/>
          </a:xfrm>
          <a:custGeom>
            <a:avLst/>
            <a:gdLst/>
            <a:ahLst/>
            <a:cxnLst>
              <a:cxn ang="0">
                <a:pos x="213321" y="458481"/>
              </a:cxn>
              <a:cxn ang="0">
                <a:pos x="307031" y="314383"/>
              </a:cxn>
              <a:cxn ang="0">
                <a:pos x="288808" y="307897"/>
              </a:cxn>
              <a:cxn ang="0">
                <a:pos x="392928" y="418192"/>
              </a:cxn>
              <a:cxn ang="0">
                <a:pos x="471018" y="296511"/>
              </a:cxn>
              <a:cxn ang="0">
                <a:pos x="460606" y="151339"/>
              </a:cxn>
              <a:cxn ang="0">
                <a:pos x="552135" y="261125"/>
              </a:cxn>
              <a:cxn ang="0">
                <a:pos x="515088" y="239598"/>
              </a:cxn>
              <a:cxn ang="0">
                <a:pos x="482399" y="392439"/>
              </a:cxn>
              <a:cxn ang="0">
                <a:pos x="482399" y="293416"/>
              </a:cxn>
              <a:cxn ang="0">
                <a:pos x="379913" y="135683"/>
              </a:cxn>
              <a:cxn ang="0">
                <a:pos x="447947" y="146477"/>
              </a:cxn>
              <a:cxn ang="0">
                <a:pos x="458922" y="273846"/>
              </a:cxn>
              <a:cxn ang="0">
                <a:pos x="426001" y="435753"/>
              </a:cxn>
              <a:cxn ang="0">
                <a:pos x="423807" y="263051"/>
              </a:cxn>
              <a:cxn ang="0">
                <a:pos x="351728" y="127856"/>
              </a:cxn>
              <a:cxn ang="0">
                <a:pos x="403429" y="289243"/>
              </a:cxn>
              <a:cxn ang="0">
                <a:pos x="366808" y="437719"/>
              </a:cxn>
              <a:cxn ang="0">
                <a:pos x="325878" y="310761"/>
              </a:cxn>
              <a:cxn ang="0">
                <a:pos x="338804" y="293548"/>
              </a:cxn>
              <a:cxn ang="0">
                <a:pos x="291411" y="127856"/>
              </a:cxn>
              <a:cxn ang="0">
                <a:pos x="276647" y="133059"/>
              </a:cxn>
              <a:cxn ang="0">
                <a:pos x="289448" y="285087"/>
              </a:cxn>
              <a:cxn ang="0">
                <a:pos x="251043" y="482720"/>
              </a:cxn>
              <a:cxn ang="0">
                <a:pos x="219039" y="322006"/>
              </a:cxn>
              <a:cxn ang="0">
                <a:pos x="197703" y="120028"/>
              </a:cxn>
              <a:cxn ang="0">
                <a:pos x="160840" y="109591"/>
              </a:cxn>
              <a:cxn ang="0">
                <a:pos x="221904" y="304862"/>
              </a:cxn>
              <a:cxn ang="0">
                <a:pos x="178288" y="484948"/>
              </a:cxn>
              <a:cxn ang="0">
                <a:pos x="128127" y="333069"/>
              </a:cxn>
              <a:cxn ang="0">
                <a:pos x="82328" y="508813"/>
              </a:cxn>
              <a:cxn ang="0">
                <a:pos x="40890" y="291844"/>
              </a:cxn>
              <a:cxn ang="0">
                <a:pos x="53977" y="122607"/>
              </a:cxn>
              <a:cxn ang="0">
                <a:pos x="507460" y="112201"/>
              </a:cxn>
              <a:cxn ang="0">
                <a:pos x="444554" y="112201"/>
              </a:cxn>
              <a:cxn ang="0">
                <a:pos x="400975" y="54796"/>
              </a:cxn>
              <a:cxn ang="0">
                <a:pos x="366898" y="104523"/>
              </a:cxn>
              <a:cxn ang="0">
                <a:pos x="400975" y="54796"/>
              </a:cxn>
              <a:cxn ang="0">
                <a:pos x="316140" y="120029"/>
              </a:cxn>
              <a:cxn ang="0">
                <a:pos x="280039" y="62556"/>
              </a:cxn>
              <a:cxn ang="0">
                <a:pos x="262779" y="64150"/>
              </a:cxn>
              <a:cxn ang="0">
                <a:pos x="183128" y="49004"/>
              </a:cxn>
              <a:cxn ang="0">
                <a:pos x="119384" y="0"/>
              </a:cxn>
              <a:cxn ang="0">
                <a:pos x="70157" y="49577"/>
              </a:cxn>
            </a:cxnLst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lnTo>
                  <a:pt x="117399" y="192088"/>
                </a:ln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lnTo>
                  <a:pt x="231699" y="180975"/>
                </a:ln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lnTo>
                  <a:pt x="277737" y="177800"/>
                </a:ln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436245" y="2983230"/>
            <a:ext cx="1254125" cy="1403350"/>
            <a:chOff x="755" y="6307"/>
            <a:chExt cx="1975" cy="2210"/>
          </a:xfrm>
        </p:grpSpPr>
        <p:grpSp>
          <p:nvGrpSpPr>
            <p:cNvPr id="28" name="组合 45"/>
            <p:cNvGrpSpPr/>
            <p:nvPr/>
          </p:nvGrpSpPr>
          <p:grpSpPr>
            <a:xfrm rot="0">
              <a:off x="755" y="6761"/>
              <a:ext cx="1975" cy="1756"/>
              <a:chOff x="-3557436" y="1042011"/>
              <a:chExt cx="1332353" cy="1183814"/>
            </a:xfrm>
          </p:grpSpPr>
          <p:sp>
            <p:nvSpPr>
              <p:cNvPr id="29" name="Freeform 382"/>
              <p:cNvSpPr>
                <a:spLocks noChangeAspect="1"/>
              </p:cNvSpPr>
              <p:nvPr/>
            </p:nvSpPr>
            <p:spPr>
              <a:xfrm>
                <a:off x="-3557436" y="1042011"/>
                <a:ext cx="1332353" cy="1173333"/>
              </a:xfrm>
              <a:custGeom>
                <a:avLst/>
                <a:gdLst/>
                <a:ahLst/>
                <a:cxnLst>
                  <a:cxn ang="0">
                    <a:pos x="2147483646" y="1493258995"/>
                  </a:cxn>
                  <a:cxn ang="0">
                    <a:pos x="2147483646" y="1493258995"/>
                  </a:cxn>
                  <a:cxn ang="0">
                    <a:pos x="2147483646" y="2147483646"/>
                  </a:cxn>
                  <a:cxn ang="0">
                    <a:pos x="2085322359" y="2147483646"/>
                  </a:cxn>
                  <a:cxn ang="0">
                    <a:pos x="729294370" y="2147483646"/>
                  </a:cxn>
                  <a:cxn ang="0">
                    <a:pos x="535575404" y="2147483646"/>
                  </a:cxn>
                  <a:cxn ang="0">
                    <a:pos x="535575404" y="1493258995"/>
                  </a:cxn>
                  <a:cxn ang="0">
                    <a:pos x="0" y="1493258995"/>
                  </a:cxn>
                  <a:cxn ang="0">
                    <a:pos x="1407309558" y="0"/>
                  </a:cxn>
                  <a:cxn ang="0">
                    <a:pos x="2147483646" y="1493258995"/>
                  </a:cxn>
                </a:cxnLst>
                <a:pathLst>
                  <a:path w="494" h="434">
                    <a:moveTo>
                      <a:pt x="494" y="261"/>
                    </a:moveTo>
                    <a:cubicBezTo>
                      <a:pt x="400" y="261"/>
                      <a:pt x="400" y="261"/>
                      <a:pt x="400" y="261"/>
                    </a:cubicBezTo>
                    <a:cubicBezTo>
                      <a:pt x="400" y="400"/>
                      <a:pt x="400" y="400"/>
                      <a:pt x="400" y="400"/>
                    </a:cubicBezTo>
                    <a:cubicBezTo>
                      <a:pt x="400" y="419"/>
                      <a:pt x="385" y="434"/>
                      <a:pt x="366" y="434"/>
                    </a:cubicBezTo>
                    <a:cubicBezTo>
                      <a:pt x="128" y="434"/>
                      <a:pt x="128" y="434"/>
                      <a:pt x="128" y="434"/>
                    </a:cubicBezTo>
                    <a:cubicBezTo>
                      <a:pt x="109" y="434"/>
                      <a:pt x="94" y="419"/>
                      <a:pt x="94" y="400"/>
                    </a:cubicBezTo>
                    <a:cubicBezTo>
                      <a:pt x="94" y="261"/>
                      <a:pt x="94" y="261"/>
                      <a:pt x="94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494" y="261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13500000" scaled="0"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" name="文本框 48"/>
              <p:cNvSpPr txBox="1"/>
              <p:nvPr/>
            </p:nvSpPr>
            <p:spPr>
              <a:xfrm>
                <a:off x="-3365172" y="1737064"/>
                <a:ext cx="929611" cy="4887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上传业务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主管意见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</p:txBody>
          </p:sp>
        </p:grpSp>
        <p:pic>
          <p:nvPicPr>
            <p:cNvPr id="32" name="Picture 12" descr="智慧住建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" y="6893"/>
              <a:ext cx="899" cy="8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8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" y="6307"/>
              <a:ext cx="1170" cy="393"/>
            </a:xfrm>
            <a:prstGeom prst="rect">
              <a:avLst/>
            </a:prstGeom>
            <a:noFill/>
            <a:ln w="28575" cmpd="sng">
              <a:noFill/>
              <a:prstDash val="solid"/>
            </a:ln>
            <a:effectLst>
              <a:reflection endPos="0" dist="50800" dir="5400000" sy="-100000" algn="bl" rotWithShape="0"/>
            </a:effectLst>
          </p:spPr>
        </p:pic>
      </p:grp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770" y="332740"/>
            <a:ext cx="2483485" cy="45402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rcRect l="14526" t="16616" r="13727" b="47608"/>
          <a:stretch>
            <a:fillRect/>
          </a:stretch>
        </p:blipFill>
        <p:spPr>
          <a:xfrm>
            <a:off x="6680835" y="2940685"/>
            <a:ext cx="5040000" cy="180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3" name="图片 22"/>
          <p:cNvPicPr/>
          <p:nvPr/>
        </p:nvPicPr>
        <p:blipFill>
          <a:blip r:embed="rId6"/>
          <a:stretch>
            <a:fillRect/>
          </a:stretch>
        </p:blipFill>
        <p:spPr>
          <a:xfrm>
            <a:off x="6671945" y="988060"/>
            <a:ext cx="5039995" cy="180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9" name="组合 8"/>
          <p:cNvGrpSpPr/>
          <p:nvPr/>
        </p:nvGrpSpPr>
        <p:grpSpPr>
          <a:xfrm>
            <a:off x="1690370" y="3122295"/>
            <a:ext cx="4898390" cy="1632433"/>
            <a:chOff x="3923" y="1430"/>
            <a:chExt cx="6854" cy="6014"/>
          </a:xfrm>
        </p:grpSpPr>
        <p:sp>
          <p:nvSpPr>
            <p:cNvPr id="10" name="Text Box 21"/>
            <p:cNvSpPr txBox="1"/>
            <p:nvPr/>
          </p:nvSpPr>
          <p:spPr>
            <a:xfrm>
              <a:off x="3923" y="1666"/>
              <a:ext cx="6423" cy="5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状态栏显示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待提交业务主管单位初审意见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时，勾选后一键打印年度检查报告书，并报送至业务主管单位初审，由业务主管单位填写初审意见并加盖印章；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上传业务主管单位初审意见（JPG或PDF格式</a:t>
              </a:r>
              <a:r>
                <a:rPr 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圆角矩形 1"/>
            <p:cNvSpPr/>
            <p:nvPr/>
          </p:nvSpPr>
          <p:spPr>
            <a:xfrm>
              <a:off x="3923" y="1430"/>
              <a:ext cx="6854" cy="5226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680835" y="4893310"/>
            <a:ext cx="5040000" cy="180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1703705" y="1768475"/>
            <a:ext cx="4898390" cy="1140314"/>
            <a:chOff x="3923" y="1430"/>
            <a:chExt cx="6854" cy="4201"/>
          </a:xfrm>
        </p:grpSpPr>
        <p:sp>
          <p:nvSpPr>
            <p:cNvPr id="15" name="Text Box 21"/>
            <p:cNvSpPr txBox="1"/>
            <p:nvPr/>
          </p:nvSpPr>
          <p:spPr>
            <a:xfrm>
              <a:off x="3923" y="1666"/>
              <a:ext cx="6374" cy="3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登陆安徽省社会组织管理信息系统填报年检材料并上报；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民政部门对年检材料预审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</a:pPr>
              <a:endPara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圆角矩形 1"/>
            <p:cNvSpPr/>
            <p:nvPr/>
          </p:nvSpPr>
          <p:spPr>
            <a:xfrm>
              <a:off x="3923" y="1430"/>
              <a:ext cx="6854" cy="3401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24"/>
          <p:cNvSpPr/>
          <p:nvPr/>
        </p:nvSpPr>
        <p:spPr>
          <a:xfrm>
            <a:off x="518160" y="1722755"/>
            <a:ext cx="1045845" cy="10033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9525">
            <a:noFill/>
          </a:ln>
        </p:spPr>
        <p:txBody>
          <a:bodyPr wrap="none" lIns="90170" tIns="46990" rIns="90170" bIns="46990" anchor="ctr" anchorCtr="0"/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网上填报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初审材料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36" name="Freeform 862"/>
          <p:cNvSpPr>
            <a:spLocks noEditPoints="1"/>
          </p:cNvSpPr>
          <p:nvPr/>
        </p:nvSpPr>
        <p:spPr>
          <a:xfrm>
            <a:off x="5015865" y="7931150"/>
            <a:ext cx="381000" cy="39814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9" h="160">
                <a:moveTo>
                  <a:pt x="79" y="55"/>
                </a:move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1" y="84"/>
                </a:cubicBezTo>
                <a:cubicBezTo>
                  <a:pt x="82" y="84"/>
                  <a:pt x="84" y="82"/>
                  <a:pt x="84" y="81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8" y="53"/>
                  <a:pt x="88" y="49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1"/>
                  <a:pt x="77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9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51"/>
                  <a:pt x="81" y="54"/>
                  <a:pt x="79" y="55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8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  <a:moveTo>
                  <a:pt x="149" y="112"/>
                </a:moveTo>
                <a:cubicBezTo>
                  <a:pt x="149" y="103"/>
                  <a:pt x="146" y="95"/>
                  <a:pt x="140" y="89"/>
                </a:cubicBezTo>
                <a:cubicBezTo>
                  <a:pt x="134" y="82"/>
                  <a:pt x="125" y="79"/>
                  <a:pt x="117" y="79"/>
                </a:cubicBezTo>
                <a:cubicBezTo>
                  <a:pt x="108" y="79"/>
                  <a:pt x="100" y="82"/>
                  <a:pt x="94" y="89"/>
                </a:cubicBezTo>
                <a:cubicBezTo>
                  <a:pt x="82" y="100"/>
                  <a:pt x="81" y="119"/>
                  <a:pt x="91" y="132"/>
                </a:cubicBezTo>
                <a:cubicBezTo>
                  <a:pt x="90" y="134"/>
                  <a:pt x="88" y="136"/>
                  <a:pt x="87" y="136"/>
                </a:cubicBezTo>
                <a:cubicBezTo>
                  <a:pt x="85" y="137"/>
                  <a:pt x="84" y="139"/>
                  <a:pt x="85" y="141"/>
                </a:cubicBezTo>
                <a:cubicBezTo>
                  <a:pt x="85" y="142"/>
                  <a:pt x="86" y="144"/>
                  <a:pt x="88" y="144"/>
                </a:cubicBezTo>
                <a:cubicBezTo>
                  <a:pt x="89" y="144"/>
                  <a:pt x="90" y="144"/>
                  <a:pt x="90" y="144"/>
                </a:cubicBezTo>
                <a:cubicBezTo>
                  <a:pt x="94" y="144"/>
                  <a:pt x="98" y="143"/>
                  <a:pt x="102" y="141"/>
                </a:cubicBezTo>
                <a:cubicBezTo>
                  <a:pt x="106" y="143"/>
                  <a:pt x="112" y="144"/>
                  <a:pt x="117" y="144"/>
                </a:cubicBezTo>
                <a:cubicBezTo>
                  <a:pt x="125" y="144"/>
                  <a:pt x="134" y="141"/>
                  <a:pt x="140" y="135"/>
                </a:cubicBezTo>
                <a:cubicBezTo>
                  <a:pt x="146" y="129"/>
                  <a:pt x="149" y="120"/>
                  <a:pt x="149" y="112"/>
                </a:cubicBezTo>
                <a:close/>
                <a:moveTo>
                  <a:pt x="117" y="138"/>
                </a:moveTo>
                <a:cubicBezTo>
                  <a:pt x="112" y="138"/>
                  <a:pt x="107" y="137"/>
                  <a:pt x="103" y="135"/>
                </a:cubicBezTo>
                <a:cubicBezTo>
                  <a:pt x="103" y="135"/>
                  <a:pt x="102" y="134"/>
                  <a:pt x="102" y="134"/>
                </a:cubicBezTo>
                <a:cubicBezTo>
                  <a:pt x="101" y="134"/>
                  <a:pt x="100" y="135"/>
                  <a:pt x="100" y="135"/>
                </a:cubicBezTo>
                <a:cubicBezTo>
                  <a:pt x="98" y="137"/>
                  <a:pt x="96" y="137"/>
                  <a:pt x="94" y="138"/>
                </a:cubicBezTo>
                <a:cubicBezTo>
                  <a:pt x="95" y="136"/>
                  <a:pt x="96" y="135"/>
                  <a:pt x="97" y="133"/>
                </a:cubicBezTo>
                <a:cubicBezTo>
                  <a:pt x="98" y="132"/>
                  <a:pt x="97" y="130"/>
                  <a:pt x="97" y="129"/>
                </a:cubicBezTo>
                <a:cubicBezTo>
                  <a:pt x="87" y="119"/>
                  <a:pt x="88" y="103"/>
                  <a:pt x="98" y="93"/>
                </a:cubicBezTo>
                <a:cubicBezTo>
                  <a:pt x="103" y="88"/>
                  <a:pt x="110" y="85"/>
                  <a:pt x="117" y="85"/>
                </a:cubicBezTo>
                <a:cubicBezTo>
                  <a:pt x="124" y="85"/>
                  <a:pt x="131" y="88"/>
                  <a:pt x="136" y="93"/>
                </a:cubicBezTo>
                <a:cubicBezTo>
                  <a:pt x="141" y="98"/>
                  <a:pt x="144" y="105"/>
                  <a:pt x="144" y="112"/>
                </a:cubicBezTo>
                <a:cubicBezTo>
                  <a:pt x="144" y="119"/>
                  <a:pt x="141" y="126"/>
                  <a:pt x="136" y="131"/>
                </a:cubicBezTo>
                <a:cubicBezTo>
                  <a:pt x="131" y="136"/>
                  <a:pt x="124" y="138"/>
                  <a:pt x="117" y="138"/>
                </a:cubicBezTo>
                <a:close/>
                <a:moveTo>
                  <a:pt x="117" y="109"/>
                </a:moveTo>
                <a:cubicBezTo>
                  <a:pt x="116" y="109"/>
                  <a:pt x="115" y="109"/>
                  <a:pt x="115" y="110"/>
                </a:cubicBezTo>
                <a:cubicBezTo>
                  <a:pt x="114" y="110"/>
                  <a:pt x="114" y="111"/>
                  <a:pt x="114" y="112"/>
                </a:cubicBezTo>
                <a:cubicBezTo>
                  <a:pt x="114" y="112"/>
                  <a:pt x="114" y="113"/>
                  <a:pt x="115" y="114"/>
                </a:cubicBezTo>
                <a:cubicBezTo>
                  <a:pt x="115" y="114"/>
                  <a:pt x="116" y="115"/>
                  <a:pt x="117" y="115"/>
                </a:cubicBezTo>
                <a:cubicBezTo>
                  <a:pt x="117" y="115"/>
                  <a:pt x="118" y="114"/>
                  <a:pt x="119" y="114"/>
                </a:cubicBezTo>
                <a:cubicBezTo>
                  <a:pt x="119" y="113"/>
                  <a:pt x="120" y="112"/>
                  <a:pt x="120" y="112"/>
                </a:cubicBezTo>
                <a:cubicBezTo>
                  <a:pt x="120" y="111"/>
                  <a:pt x="119" y="110"/>
                  <a:pt x="119" y="110"/>
                </a:cubicBezTo>
                <a:cubicBezTo>
                  <a:pt x="118" y="109"/>
                  <a:pt x="117" y="109"/>
                  <a:pt x="117" y="109"/>
                </a:cubicBezTo>
                <a:close/>
                <a:moveTo>
                  <a:pt x="128" y="109"/>
                </a:moveTo>
                <a:cubicBezTo>
                  <a:pt x="127" y="109"/>
                  <a:pt x="126" y="109"/>
                  <a:pt x="126" y="110"/>
                </a:cubicBezTo>
                <a:cubicBezTo>
                  <a:pt x="125" y="110"/>
                  <a:pt x="125" y="111"/>
                  <a:pt x="125" y="112"/>
                </a:cubicBezTo>
                <a:cubicBezTo>
                  <a:pt x="125" y="112"/>
                  <a:pt x="125" y="113"/>
                  <a:pt x="126" y="114"/>
                </a:cubicBezTo>
                <a:cubicBezTo>
                  <a:pt x="126" y="114"/>
                  <a:pt x="127" y="115"/>
                  <a:pt x="128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3"/>
                  <a:pt x="131" y="112"/>
                  <a:pt x="131" y="112"/>
                </a:cubicBezTo>
                <a:cubicBezTo>
                  <a:pt x="131" y="111"/>
                  <a:pt x="130" y="110"/>
                  <a:pt x="130" y="110"/>
                </a:cubicBezTo>
                <a:cubicBezTo>
                  <a:pt x="129" y="109"/>
                  <a:pt x="129" y="109"/>
                  <a:pt x="128" y="109"/>
                </a:cubicBezTo>
                <a:close/>
                <a:moveTo>
                  <a:pt x="106" y="109"/>
                </a:moveTo>
                <a:cubicBezTo>
                  <a:pt x="105" y="109"/>
                  <a:pt x="104" y="109"/>
                  <a:pt x="104" y="110"/>
                </a:cubicBezTo>
                <a:cubicBezTo>
                  <a:pt x="103" y="110"/>
                  <a:pt x="103" y="111"/>
                  <a:pt x="103" y="112"/>
                </a:cubicBezTo>
                <a:cubicBezTo>
                  <a:pt x="103" y="112"/>
                  <a:pt x="103" y="113"/>
                  <a:pt x="104" y="114"/>
                </a:cubicBezTo>
                <a:cubicBezTo>
                  <a:pt x="104" y="114"/>
                  <a:pt x="105" y="115"/>
                  <a:pt x="106" y="115"/>
                </a:cubicBezTo>
                <a:cubicBezTo>
                  <a:pt x="106" y="115"/>
                  <a:pt x="107" y="114"/>
                  <a:pt x="108" y="114"/>
                </a:cubicBezTo>
                <a:cubicBezTo>
                  <a:pt x="108" y="113"/>
                  <a:pt x="109" y="112"/>
                  <a:pt x="109" y="112"/>
                </a:cubicBezTo>
                <a:cubicBezTo>
                  <a:pt x="109" y="111"/>
                  <a:pt x="108" y="110"/>
                  <a:pt x="108" y="110"/>
                </a:cubicBezTo>
                <a:cubicBezTo>
                  <a:pt x="107" y="109"/>
                  <a:pt x="106" y="109"/>
                  <a:pt x="106" y="10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70" name="矩形 23"/>
          <p:cNvSpPr/>
          <p:nvPr/>
        </p:nvSpPr>
        <p:spPr>
          <a:xfrm>
            <a:off x="1133475" y="91376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75" name="Freeform 61"/>
          <p:cNvSpPr>
            <a:spLocks noEditPoints="1"/>
          </p:cNvSpPr>
          <p:nvPr/>
        </p:nvSpPr>
        <p:spPr>
          <a:xfrm>
            <a:off x="937895" y="371856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3960" y="4590415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5" name="椭圆 33"/>
          <p:cNvSpPr/>
          <p:nvPr/>
        </p:nvSpPr>
        <p:spPr>
          <a:xfrm>
            <a:off x="839470" y="1812290"/>
            <a:ext cx="431800" cy="396875"/>
          </a:xfrm>
          <a:custGeom>
            <a:avLst/>
            <a:gdLst/>
            <a:ahLst/>
            <a:cxnLst>
              <a:cxn ang="0">
                <a:pos x="213321" y="458481"/>
              </a:cxn>
              <a:cxn ang="0">
                <a:pos x="307031" y="314383"/>
              </a:cxn>
              <a:cxn ang="0">
                <a:pos x="288808" y="307897"/>
              </a:cxn>
              <a:cxn ang="0">
                <a:pos x="392928" y="418192"/>
              </a:cxn>
              <a:cxn ang="0">
                <a:pos x="471018" y="296511"/>
              </a:cxn>
              <a:cxn ang="0">
                <a:pos x="460606" y="151339"/>
              </a:cxn>
              <a:cxn ang="0">
                <a:pos x="552135" y="261125"/>
              </a:cxn>
              <a:cxn ang="0">
                <a:pos x="515088" y="239598"/>
              </a:cxn>
              <a:cxn ang="0">
                <a:pos x="482399" y="392439"/>
              </a:cxn>
              <a:cxn ang="0">
                <a:pos x="482399" y="293416"/>
              </a:cxn>
              <a:cxn ang="0">
                <a:pos x="379913" y="135683"/>
              </a:cxn>
              <a:cxn ang="0">
                <a:pos x="447947" y="146477"/>
              </a:cxn>
              <a:cxn ang="0">
                <a:pos x="458922" y="273846"/>
              </a:cxn>
              <a:cxn ang="0">
                <a:pos x="426001" y="435753"/>
              </a:cxn>
              <a:cxn ang="0">
                <a:pos x="423807" y="263051"/>
              </a:cxn>
              <a:cxn ang="0">
                <a:pos x="351728" y="127856"/>
              </a:cxn>
              <a:cxn ang="0">
                <a:pos x="403429" y="289243"/>
              </a:cxn>
              <a:cxn ang="0">
                <a:pos x="366808" y="437719"/>
              </a:cxn>
              <a:cxn ang="0">
                <a:pos x="325878" y="310761"/>
              </a:cxn>
              <a:cxn ang="0">
                <a:pos x="338804" y="293548"/>
              </a:cxn>
              <a:cxn ang="0">
                <a:pos x="291411" y="127856"/>
              </a:cxn>
              <a:cxn ang="0">
                <a:pos x="276647" y="133059"/>
              </a:cxn>
              <a:cxn ang="0">
                <a:pos x="289448" y="285087"/>
              </a:cxn>
              <a:cxn ang="0">
                <a:pos x="251043" y="482720"/>
              </a:cxn>
              <a:cxn ang="0">
                <a:pos x="219039" y="322006"/>
              </a:cxn>
              <a:cxn ang="0">
                <a:pos x="197703" y="120028"/>
              </a:cxn>
              <a:cxn ang="0">
                <a:pos x="160840" y="109591"/>
              </a:cxn>
              <a:cxn ang="0">
                <a:pos x="221904" y="304862"/>
              </a:cxn>
              <a:cxn ang="0">
                <a:pos x="178288" y="484948"/>
              </a:cxn>
              <a:cxn ang="0">
                <a:pos x="128127" y="333069"/>
              </a:cxn>
              <a:cxn ang="0">
                <a:pos x="82328" y="508813"/>
              </a:cxn>
              <a:cxn ang="0">
                <a:pos x="40890" y="291844"/>
              </a:cxn>
              <a:cxn ang="0">
                <a:pos x="53977" y="122607"/>
              </a:cxn>
              <a:cxn ang="0">
                <a:pos x="507460" y="112201"/>
              </a:cxn>
              <a:cxn ang="0">
                <a:pos x="444554" y="112201"/>
              </a:cxn>
              <a:cxn ang="0">
                <a:pos x="400975" y="54796"/>
              </a:cxn>
              <a:cxn ang="0">
                <a:pos x="366898" y="104523"/>
              </a:cxn>
              <a:cxn ang="0">
                <a:pos x="400975" y="54796"/>
              </a:cxn>
              <a:cxn ang="0">
                <a:pos x="316140" y="120029"/>
              </a:cxn>
              <a:cxn ang="0">
                <a:pos x="280039" y="62556"/>
              </a:cxn>
              <a:cxn ang="0">
                <a:pos x="262779" y="64150"/>
              </a:cxn>
              <a:cxn ang="0">
                <a:pos x="183128" y="49004"/>
              </a:cxn>
              <a:cxn ang="0">
                <a:pos x="119384" y="0"/>
              </a:cxn>
              <a:cxn ang="0">
                <a:pos x="70157" y="49577"/>
              </a:cxn>
            </a:cxnLst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lnTo>
                  <a:pt x="117399" y="192088"/>
                </a:ln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lnTo>
                  <a:pt x="231699" y="180975"/>
                </a:ln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lnTo>
                  <a:pt x="277737" y="177800"/>
                </a:ln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436245" y="2983230"/>
            <a:ext cx="1254125" cy="1403350"/>
            <a:chOff x="755" y="6307"/>
            <a:chExt cx="1975" cy="2210"/>
          </a:xfrm>
        </p:grpSpPr>
        <p:grpSp>
          <p:nvGrpSpPr>
            <p:cNvPr id="28" name="组合 45"/>
            <p:cNvGrpSpPr/>
            <p:nvPr/>
          </p:nvGrpSpPr>
          <p:grpSpPr>
            <a:xfrm rot="0">
              <a:off x="755" y="6761"/>
              <a:ext cx="1975" cy="1756"/>
              <a:chOff x="-3557436" y="1042011"/>
              <a:chExt cx="1332353" cy="1183814"/>
            </a:xfrm>
          </p:grpSpPr>
          <p:sp>
            <p:nvSpPr>
              <p:cNvPr id="29" name="Freeform 382"/>
              <p:cNvSpPr>
                <a:spLocks noChangeAspect="1"/>
              </p:cNvSpPr>
              <p:nvPr/>
            </p:nvSpPr>
            <p:spPr>
              <a:xfrm>
                <a:off x="-3557436" y="1042011"/>
                <a:ext cx="1332353" cy="1173333"/>
              </a:xfrm>
              <a:custGeom>
                <a:avLst/>
                <a:gdLst/>
                <a:ahLst/>
                <a:cxnLst>
                  <a:cxn ang="0">
                    <a:pos x="2147483646" y="1493258995"/>
                  </a:cxn>
                  <a:cxn ang="0">
                    <a:pos x="2147483646" y="1493258995"/>
                  </a:cxn>
                  <a:cxn ang="0">
                    <a:pos x="2147483646" y="2147483646"/>
                  </a:cxn>
                  <a:cxn ang="0">
                    <a:pos x="2085322359" y="2147483646"/>
                  </a:cxn>
                  <a:cxn ang="0">
                    <a:pos x="729294370" y="2147483646"/>
                  </a:cxn>
                  <a:cxn ang="0">
                    <a:pos x="535575404" y="2147483646"/>
                  </a:cxn>
                  <a:cxn ang="0">
                    <a:pos x="535575404" y="1493258995"/>
                  </a:cxn>
                  <a:cxn ang="0">
                    <a:pos x="0" y="1493258995"/>
                  </a:cxn>
                  <a:cxn ang="0">
                    <a:pos x="1407309558" y="0"/>
                  </a:cxn>
                  <a:cxn ang="0">
                    <a:pos x="2147483646" y="1493258995"/>
                  </a:cxn>
                </a:cxnLst>
                <a:pathLst>
                  <a:path w="494" h="434">
                    <a:moveTo>
                      <a:pt x="494" y="261"/>
                    </a:moveTo>
                    <a:cubicBezTo>
                      <a:pt x="400" y="261"/>
                      <a:pt x="400" y="261"/>
                      <a:pt x="400" y="261"/>
                    </a:cubicBezTo>
                    <a:cubicBezTo>
                      <a:pt x="400" y="400"/>
                      <a:pt x="400" y="400"/>
                      <a:pt x="400" y="400"/>
                    </a:cubicBezTo>
                    <a:cubicBezTo>
                      <a:pt x="400" y="419"/>
                      <a:pt x="385" y="434"/>
                      <a:pt x="366" y="434"/>
                    </a:cubicBezTo>
                    <a:cubicBezTo>
                      <a:pt x="128" y="434"/>
                      <a:pt x="128" y="434"/>
                      <a:pt x="128" y="434"/>
                    </a:cubicBezTo>
                    <a:cubicBezTo>
                      <a:pt x="109" y="434"/>
                      <a:pt x="94" y="419"/>
                      <a:pt x="94" y="400"/>
                    </a:cubicBezTo>
                    <a:cubicBezTo>
                      <a:pt x="94" y="261"/>
                      <a:pt x="94" y="261"/>
                      <a:pt x="94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494" y="261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13500000" scaled="0"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" name="文本框 48"/>
              <p:cNvSpPr txBox="1"/>
              <p:nvPr/>
            </p:nvSpPr>
            <p:spPr>
              <a:xfrm>
                <a:off x="-3365172" y="1737064"/>
                <a:ext cx="929611" cy="4887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上传业务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主管意见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</p:txBody>
          </p:sp>
        </p:grpSp>
        <p:pic>
          <p:nvPicPr>
            <p:cNvPr id="32" name="Picture 12" descr="智慧住建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" y="6893"/>
              <a:ext cx="899" cy="8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8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" y="6307"/>
              <a:ext cx="1170" cy="393"/>
            </a:xfrm>
            <a:prstGeom prst="rect">
              <a:avLst/>
            </a:prstGeom>
            <a:noFill/>
            <a:ln w="28575" cmpd="sng">
              <a:noFill/>
              <a:prstDash val="solid"/>
            </a:ln>
            <a:effectLst>
              <a:reflection endPos="0" dist="50800" dir="5400000" sy="-100000" algn="bl" rotWithShape="0"/>
            </a:effectLst>
          </p:spPr>
        </p:pic>
      </p:grp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770" y="332740"/>
            <a:ext cx="2483485" cy="45402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27050" y="4705350"/>
            <a:ext cx="1045210" cy="1430020"/>
            <a:chOff x="816" y="7441"/>
            <a:chExt cx="1646" cy="2252"/>
          </a:xfrm>
        </p:grpSpPr>
        <p:grpSp>
          <p:nvGrpSpPr>
            <p:cNvPr id="84" name="组合 83"/>
            <p:cNvGrpSpPr/>
            <p:nvPr/>
          </p:nvGrpSpPr>
          <p:grpSpPr>
            <a:xfrm>
              <a:off x="816" y="7441"/>
              <a:ext cx="1647" cy="2252"/>
              <a:chOff x="807" y="8346"/>
              <a:chExt cx="1647" cy="2252"/>
            </a:xfrm>
          </p:grpSpPr>
          <p:sp>
            <p:nvSpPr>
              <p:cNvPr id="96" name="Rectangle 24"/>
              <p:cNvSpPr/>
              <p:nvPr/>
            </p:nvSpPr>
            <p:spPr>
              <a:xfrm>
                <a:off x="807" y="9018"/>
                <a:ext cx="1647" cy="1580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13500000" scaled="0"/>
              </a:gradFill>
              <a:ln w="9525">
                <a:noFill/>
              </a:ln>
            </p:spPr>
            <p:txBody>
              <a:bodyPr wrap="none" lIns="90170" tIns="46990" rIns="90170" bIns="46990" anchor="ctr" anchorCtr="0"/>
              <a:p>
                <a:pPr algn="ctr">
                  <a:buSzTx/>
                </a:pPr>
                <a:endParaRPr lang="en-US" altLang="zh-CN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buSzTx/>
                </a:pPr>
                <a:endParaRPr lang="en-US" altLang="zh-CN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民政下达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年检结论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80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" y="8346"/>
                <a:ext cx="1170" cy="393"/>
              </a:xfrm>
              <a:prstGeom prst="rect">
                <a:avLst/>
              </a:prstGeom>
              <a:noFill/>
              <a:ln w="28575" cmpd="sng">
                <a:noFill/>
                <a:prstDash val="solid"/>
              </a:ln>
              <a:effectLst>
                <a:reflection endPos="0" dist="50800" dir="5400000" sy="-100000" algn="bl" rotWithShape="0"/>
              </a:effectLst>
            </p:spPr>
          </p:pic>
        </p:grpSp>
        <p:pic>
          <p:nvPicPr>
            <p:cNvPr id="7" name="图片 6" descr="民政标志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" y="8152"/>
              <a:ext cx="678" cy="59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690370" y="3122295"/>
            <a:ext cx="4898390" cy="1632433"/>
            <a:chOff x="3923" y="1430"/>
            <a:chExt cx="6854" cy="6014"/>
          </a:xfrm>
        </p:grpSpPr>
        <p:sp>
          <p:nvSpPr>
            <p:cNvPr id="10" name="Text Box 21"/>
            <p:cNvSpPr txBox="1"/>
            <p:nvPr/>
          </p:nvSpPr>
          <p:spPr>
            <a:xfrm>
              <a:off x="3923" y="1666"/>
              <a:ext cx="6423" cy="5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状态栏显示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待提交业务主管单位初审意见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时，勾选后一键打印年度检查报告书，并报送至业务主管单位初审，由业务主管单位填写初审意见并加盖印章；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上传业务主管单位初审意见（JPG或PDF格式</a:t>
              </a:r>
              <a:r>
                <a:rPr 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圆角矩形 1"/>
            <p:cNvSpPr/>
            <p:nvPr/>
          </p:nvSpPr>
          <p:spPr>
            <a:xfrm>
              <a:off x="3923" y="1430"/>
              <a:ext cx="6854" cy="5226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03705" y="1768475"/>
            <a:ext cx="4898390" cy="1140314"/>
            <a:chOff x="3923" y="1430"/>
            <a:chExt cx="6854" cy="4201"/>
          </a:xfrm>
        </p:grpSpPr>
        <p:sp>
          <p:nvSpPr>
            <p:cNvPr id="15" name="Text Box 21"/>
            <p:cNvSpPr txBox="1"/>
            <p:nvPr/>
          </p:nvSpPr>
          <p:spPr>
            <a:xfrm>
              <a:off x="3923" y="1666"/>
              <a:ext cx="6374" cy="3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登陆安徽省社会组织管理信息系统填报年检材料并上报；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民政部门对年检材料预审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</a:pPr>
              <a:endPara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圆角矩形 1"/>
            <p:cNvSpPr/>
            <p:nvPr/>
          </p:nvSpPr>
          <p:spPr>
            <a:xfrm>
              <a:off x="3923" y="1430"/>
              <a:ext cx="6854" cy="3401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703070" y="4796790"/>
            <a:ext cx="4920615" cy="1700381"/>
            <a:chOff x="3926" y="4057"/>
            <a:chExt cx="6826" cy="1933"/>
          </a:xfrm>
        </p:grpSpPr>
        <p:sp>
          <p:nvSpPr>
            <p:cNvPr id="86" name="圆角矩形 1"/>
            <p:cNvSpPr/>
            <p:nvPr/>
          </p:nvSpPr>
          <p:spPr>
            <a:xfrm>
              <a:off x="3927" y="4108"/>
              <a:ext cx="6825" cy="1882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34E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  <p:sp>
          <p:nvSpPr>
            <p:cNvPr id="87" name="Text Box 21"/>
            <p:cNvSpPr txBox="1"/>
            <p:nvPr/>
          </p:nvSpPr>
          <p:spPr>
            <a:xfrm>
              <a:off x="3926" y="4057"/>
              <a:ext cx="6423" cy="1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状态栏显示为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待办结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时，则将登记证书副本送至民政部门盖章办结（民政局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520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办公室）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  <a:p>
              <a:pPr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状态栏显示为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不予受理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时，重新填报（先查看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审核流程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，然后在上次填报的基础上通过复制再编辑）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490" y="916305"/>
            <a:ext cx="5031105" cy="14560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t="12156"/>
          <a:stretch>
            <a:fillRect/>
          </a:stretch>
        </p:blipFill>
        <p:spPr>
          <a:xfrm>
            <a:off x="6830695" y="5372735"/>
            <a:ext cx="5087620" cy="13385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220" y="2501265"/>
            <a:ext cx="5037455" cy="13957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rcRect l="7414" t="16996" r="2602"/>
          <a:stretch>
            <a:fillRect/>
          </a:stretch>
        </p:blipFill>
        <p:spPr>
          <a:xfrm>
            <a:off x="6840220" y="3994785"/>
            <a:ext cx="5038090" cy="123825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70" name="矩形 23"/>
          <p:cNvSpPr/>
          <p:nvPr/>
        </p:nvSpPr>
        <p:spPr>
          <a:xfrm>
            <a:off x="1133475" y="106997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5865" y="124333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8500" y="1513840"/>
            <a:ext cx="882650" cy="883920"/>
            <a:chOff x="1095" y="2474"/>
            <a:chExt cx="1390" cy="1392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19498" name="Oval 110"/>
            <p:cNvSpPr>
              <a:spLocks noChangeAspect="1"/>
            </p:cNvSpPr>
            <p:nvPr/>
          </p:nvSpPr>
          <p:spPr>
            <a:xfrm>
              <a:off x="1095" y="2474"/>
              <a:ext cx="1391" cy="1393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9525">
              <a:noFill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502" name="Freeform 17"/>
            <p:cNvSpPr>
              <a:spLocks noEditPoints="1"/>
            </p:cNvSpPr>
            <p:nvPr/>
          </p:nvSpPr>
          <p:spPr>
            <a:xfrm>
              <a:off x="1338" y="2792"/>
              <a:ext cx="904" cy="7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20218100"/>
                </a:cxn>
                <a:cxn ang="0">
                  <a:pos x="1570361255" y="0"/>
                </a:cxn>
                <a:cxn ang="0">
                  <a:pos x="422785085" y="420218100"/>
                </a:cxn>
                <a:cxn ang="0">
                  <a:pos x="0" y="1560802336"/>
                </a:cxn>
                <a:cxn ang="0">
                  <a:pos x="422785085" y="2147483646"/>
                </a:cxn>
                <a:cxn ang="0">
                  <a:pos x="157036125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70361255" y="2147483646"/>
                </a:cxn>
                <a:cxn ang="0">
                  <a:pos x="785176742" y="2147483646"/>
                </a:cxn>
                <a:cxn ang="0">
                  <a:pos x="483186285" y="1560802336"/>
                </a:cxn>
                <a:cxn ang="0">
                  <a:pos x="603980913" y="1020521922"/>
                </a:cxn>
                <a:cxn ang="0">
                  <a:pos x="785176742" y="780397294"/>
                </a:cxn>
                <a:cxn ang="0">
                  <a:pos x="845577942" y="780397294"/>
                </a:cxn>
                <a:cxn ang="0">
                  <a:pos x="1570361255" y="480249257"/>
                </a:cxn>
                <a:cxn ang="0">
                  <a:pos x="2147483646" y="780397294"/>
                </a:cxn>
                <a:cxn ang="0">
                  <a:pos x="2147483646" y="90045960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" name="矩形 23"/>
          <p:cNvSpPr/>
          <p:nvPr/>
        </p:nvSpPr>
        <p:spPr>
          <a:xfrm>
            <a:off x="1487805" y="1569403"/>
            <a:ext cx="10833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注意：</a:t>
            </a:r>
            <a:endParaRPr lang="en-US" altLang="zh-CN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464" name="文本框 16"/>
          <p:cNvSpPr/>
          <p:nvPr/>
        </p:nvSpPr>
        <p:spPr>
          <a:xfrm>
            <a:off x="2382520" y="1415415"/>
            <a:ext cx="79724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显示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待办结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后，即可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将登记证书副本送至民政部门盖章办结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；根据自身实际需要，也可以一并选择打印纸质材料盖章（今年不做硬性要求）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文本框 16"/>
          <p:cNvSpPr/>
          <p:nvPr/>
        </p:nvSpPr>
        <p:spPr>
          <a:xfrm>
            <a:off x="2382520" y="2051685"/>
            <a:ext cx="69532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上传证书为登记证书副本，且正反两面都要上传；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6"/>
          <p:cNvSpPr/>
          <p:nvPr/>
        </p:nvSpPr>
        <p:spPr>
          <a:xfrm>
            <a:off x="2382520" y="2498725"/>
            <a:ext cx="8037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无论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年度是否收取会费，只要有会费标准就必须如实填报，可在总结中报告因何原因未收取会费；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16"/>
          <p:cNvSpPr/>
          <p:nvPr/>
        </p:nvSpPr>
        <p:spPr>
          <a:xfrm>
            <a:off x="2382520" y="3218815"/>
            <a:ext cx="811593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部分浏览器无法登陆网站，再确认账号、密码无误的前提下，可以尝试更换浏览器；如丢失密码则点击右下角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忘记密码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，通过登记时的邮箱找回密码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（找回的密码为初始密码，再次登录时需要按要求再次设置新密码）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，也可以向民政局申请恢复密码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（为确认申请人合法性，需携带纸质申请并盖章、证书副本原件至社会组织管理局）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770" y="332740"/>
            <a:ext cx="2483485" cy="4540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95" y="4366895"/>
            <a:ext cx="7818755" cy="22606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68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</p:spPr>
        <p:txBody>
          <a:bodyPr anchor="ctr" anchorCtr="0"/>
          <a:p>
            <a:pPr marL="228600" indent="-228600"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69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anchor="ctr" anchorCtr="0"/>
          <a:p>
            <a:pPr marL="228600" indent="-228600"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70" name="矩形 23"/>
          <p:cNvSpPr/>
          <p:nvPr/>
        </p:nvSpPr>
        <p:spPr>
          <a:xfrm>
            <a:off x="1133475" y="1052513"/>
            <a:ext cx="959485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关于上传法人登记证书副本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6083" name="图片 3" descr="微信截图_20201216034119"/>
          <p:cNvPicPr>
            <a:picLocks noChangeAspect="1"/>
          </p:cNvPicPr>
          <p:nvPr/>
        </p:nvPicPr>
        <p:blipFill>
          <a:blip r:embed="rId2"/>
          <a:srcRect l="-8" t="11583" r="8" b="23795"/>
          <a:stretch>
            <a:fillRect/>
          </a:stretch>
        </p:blipFill>
        <p:spPr>
          <a:xfrm>
            <a:off x="2266633" y="2853055"/>
            <a:ext cx="7658735" cy="31318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9464" name="文本框 16"/>
          <p:cNvSpPr/>
          <p:nvPr/>
        </p:nvSpPr>
        <p:spPr>
          <a:xfrm>
            <a:off x="1271905" y="1772920"/>
            <a:ext cx="10547350" cy="4108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证书上传正反面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4" name="TextBox 1"/>
          <p:cNvSpPr/>
          <p:nvPr/>
        </p:nvSpPr>
        <p:spPr>
          <a:xfrm>
            <a:off x="966788" y="292100"/>
            <a:ext cx="8840787" cy="9582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28600" indent="-228600" algn="l" eaLnBrk="0" hangingPunct="0">
              <a:spcBef>
                <a:spcPts val="1000"/>
              </a:spcBef>
              <a:buSzTx/>
            </a:pP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770" y="332740"/>
            <a:ext cx="2483485" cy="454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423747" y="3429000"/>
            <a:ext cx="5981700" cy="653627"/>
          </a:xfrm>
        </p:spPr>
        <p:txBody>
          <a:bodyPr/>
          <a:p>
            <a:pPr algn="r" fontAlgn="base">
              <a:buNone/>
            </a:pPr>
            <a:endParaRPr lang="zh-CN" altLang="en-US" sz="48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叶根友毛笔行书2.0版" panose="02010601030101010101" charset="-122"/>
              <a:sym typeface="+mn-ea"/>
            </a:endParaRPr>
          </a:p>
          <a:p>
            <a:pPr algn="r" fontAlgn="base">
              <a:buNone/>
            </a:pPr>
            <a:r>
              <a:rPr lang="zh-CN" altLang="en-US" sz="3735" strike="noStrike" noProof="1" dirty="0">
                <a:solidFill>
                  <a:srgbClr val="0070C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咨询电话：</a:t>
            </a:r>
            <a:r>
              <a:rPr lang="en-US" altLang="zh-CN" sz="3735" strike="noStrike" noProof="1" dirty="0">
                <a:solidFill>
                  <a:srgbClr val="0070C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3049390</a:t>
            </a:r>
            <a:endParaRPr lang="en-US" altLang="zh-CN" sz="3735" strike="noStrike" noProof="1" dirty="0">
              <a:solidFill>
                <a:srgbClr val="0070C0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5340" y="2200487"/>
            <a:ext cx="3105573" cy="24517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15335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</a:t>
            </a:r>
            <a:endParaRPr lang="zh-CN" altLang="en-US" sz="15335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73213" y="4981787"/>
            <a:ext cx="8359987" cy="0"/>
          </a:xfrm>
          <a:prstGeom prst="line">
            <a:avLst/>
          </a:prstGeom>
          <a:ln>
            <a:solidFill>
              <a:srgbClr val="034E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友好合作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 Rounded MT Bol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WPS 演示</Application>
  <PresentationFormat/>
  <Paragraphs>95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Arial Black</vt:lpstr>
      <vt:lpstr>Arial Rounded MT Bold</vt:lpstr>
      <vt:lpstr>黑体</vt:lpstr>
      <vt:lpstr>微软雅黑</vt:lpstr>
      <vt:lpstr>Calibri</vt:lpstr>
      <vt:lpstr>Impact</vt:lpstr>
      <vt:lpstr>楷体_GB2312</vt:lpstr>
      <vt:lpstr>方正小标宋简体</vt:lpstr>
      <vt:lpstr>叶根友毛笔行书2.0版</vt:lpstr>
      <vt:lpstr>Arial Unicode MS</vt:lpstr>
      <vt:lpstr>友好合作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社会组织年检</dc:title>
  <dc:creator>LENOVO</dc:creator>
  <cp:lastModifiedBy>刘翔</cp:lastModifiedBy>
  <cp:revision>172</cp:revision>
  <dcterms:created xsi:type="dcterms:W3CDTF">2020-11-24T04:38:00Z</dcterms:created>
  <dcterms:modified xsi:type="dcterms:W3CDTF">2024-03-19T23:19:43Z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2052-11.8.2.10912</vt:lpwstr>
  </property>
  <property fmtid="{D5CDD505-2E9C-101B-9397-08002B2CF9AE}" pid="3" name="ICV">
    <vt:lpwstr>E8C2B07DF1C64FD7B5A5EB8BF980A6F9</vt:lpwstr>
  </property>
</Properties>
</file>